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6858000" cx="12192000"/>
  <p:notesSz cx="6858000" cy="9144000"/>
  <p:embeddedFontLst>
    <p:embeddedFont>
      <p:font typeface="Helvetica Neue"/>
      <p:regular r:id="rId20"/>
      <p:bold r:id="rId21"/>
      <p:italic r:id="rId22"/>
      <p:boldItalic r:id="rId23"/>
    </p:embeddedFont>
    <p:embeddedFont>
      <p:font typeface="Helvetica Neue Light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088">
          <p15:clr>
            <a:srgbClr val="747775"/>
          </p15:clr>
        </p15:guide>
      </p15:sldGuideLst>
    </p:ext>
    <p:ext uri="GoogleSlidesCustomDataVersion2">
      <go:slidesCustomData xmlns:go="http://customooxmlschemas.google.com/" r:id="rId28" roundtripDataSignature="AMtx7mgHp0IDBOKZY7FC9dCXctIRHI8h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5080610-01EB-40C9-B798-F630B67BEE33}">
  <a:tblStyle styleId="{45080610-01EB-40C9-B798-F630B67BEE3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08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regular.fntdata"/><Relationship Id="rId22" Type="http://schemas.openxmlformats.org/officeDocument/2006/relationships/font" Target="fonts/HelveticaNeue-italic.fntdata"/><Relationship Id="rId21" Type="http://schemas.openxmlformats.org/officeDocument/2006/relationships/font" Target="fonts/HelveticaNeue-bold.fntdata"/><Relationship Id="rId24" Type="http://schemas.openxmlformats.org/officeDocument/2006/relationships/font" Target="fonts/HelveticaNeueLight-regular.fntdata"/><Relationship Id="rId23" Type="http://schemas.openxmlformats.org/officeDocument/2006/relationships/font" Target="fonts/HelveticaNeue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HelveticaNeueLight-italic.fntdata"/><Relationship Id="rId25" Type="http://schemas.openxmlformats.org/officeDocument/2006/relationships/font" Target="fonts/HelveticaNeueLight-bold.fntdata"/><Relationship Id="rId28" Type="http://customschemas.google.com/relationships/presentationmetadata" Target="metadata"/><Relationship Id="rId27" Type="http://schemas.openxmlformats.org/officeDocument/2006/relationships/font" Target="fonts/HelveticaNeueLight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8656969b9f_6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38656969b9f_6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g38656969b9f_6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8bf0b847a6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6" name="Google Shape;186;g38bf0b847a6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8bf0b847a6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38bf0b847a6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0" name="Google Shape;20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8c06eb4d6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g38c06eb4d6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8bf0b847a6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g38bf0b847a6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8bf0b847a6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g38bf0b847a6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8656969b9f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8656969b9f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38656969b9f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8bf0b847a6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38bf0b847a6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8bf0b847a6_2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38bf0b847a6_2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g38bf0b847a6_2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8bf0b847a6_2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38bf0b847a6_2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3" name="Google Shape;163;g38bf0b847a6_2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solidFill>
          <a:srgbClr val="801B19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844150" y="3874808"/>
            <a:ext cx="10515600" cy="835416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Helvetica Neue"/>
              <a:buNone/>
              <a:defRPr sz="3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0" name="Google Shape;2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42932" y="1479396"/>
            <a:ext cx="4106136" cy="1347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76" name="Google Shape;76;p14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7" name="Google Shape;77;p14"/>
          <p:cNvPicPr preferRelativeResize="0"/>
          <p:nvPr/>
        </p:nvPicPr>
        <p:blipFill rotWithShape="1">
          <a:blip r:embed="rId2">
            <a:alphaModFix/>
          </a:blip>
          <a:srcRect b="38397" l="29654" r="29479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82" name="Google Shape;82;p15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83" name="Google Shape;83;p15"/>
          <p:cNvPicPr preferRelativeResize="0"/>
          <p:nvPr/>
        </p:nvPicPr>
        <p:blipFill rotWithShape="1">
          <a:blip r:embed="rId2">
            <a:alphaModFix/>
          </a:blip>
          <a:srcRect b="38397" l="29654" r="29479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/>
          <p:nvPr>
            <p:ph type="title"/>
          </p:nvPr>
        </p:nvSpPr>
        <p:spPr>
          <a:xfrm>
            <a:off x="594303" y="26670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7"/>
          <p:cNvSpPr txBox="1"/>
          <p:nvPr>
            <p:ph idx="1" type="body"/>
          </p:nvPr>
        </p:nvSpPr>
        <p:spPr>
          <a:xfrm>
            <a:off x="582427" y="176895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7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25" name="Google Shape;25;p7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6" name="Google Shape;26;p7"/>
          <p:cNvPicPr preferRelativeResize="0"/>
          <p:nvPr/>
        </p:nvPicPr>
        <p:blipFill rotWithShape="1">
          <a:blip r:embed="rId2">
            <a:alphaModFix/>
          </a:blip>
          <a:srcRect b="38397" l="29654" r="29479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73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247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1003">
          <p15:clr>
            <a:srgbClr val="FBAE40"/>
          </p15:clr>
        </p15:guide>
        <p15:guide id="6" pos="121">
          <p15:clr>
            <a:srgbClr val="FBAE40"/>
          </p15:clr>
        </p15:guide>
        <p15:guide id="7" pos="370">
          <p15:clr>
            <a:srgbClr val="FBAE40"/>
          </p15:clr>
        </p15:guide>
        <p15:guide id="8" orient="horz" pos="1117">
          <p15:clr>
            <a:srgbClr val="FBAE40"/>
          </p15:clr>
        </p15:guide>
        <p15:guide id="9" pos="6992">
          <p15:clr>
            <a:srgbClr val="FBAE40"/>
          </p15:clr>
        </p15:guide>
        <p15:guide id="10" orient="horz" pos="3861">
          <p15:clr>
            <a:srgbClr val="FBAE40"/>
          </p15:clr>
        </p15:guide>
        <p15:guide id="11" pos="7559">
          <p15:clr>
            <a:srgbClr val="FBAE40"/>
          </p15:clr>
        </p15:guide>
        <p15:guide id="12" orient="horz" pos="3952">
          <p15:clr>
            <a:srgbClr val="FBAE40"/>
          </p15:clr>
        </p15:guide>
        <p15:guide id="13" orient="horz" pos="4201">
          <p15:clr>
            <a:srgbClr val="FBAE40"/>
          </p15:clr>
        </p15:guide>
        <p15:guide id="14" orient="horz" pos="411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Helvetica Neue"/>
              <a:buNone/>
              <a:defRPr sz="5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b="0" i="0" sz="2000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Helvetica Neue Light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 Light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Helvetica Neue Light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31" name="Google Shape;31;p6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2" name="Google Shape;32;p6"/>
          <p:cNvPicPr preferRelativeResize="0"/>
          <p:nvPr/>
        </p:nvPicPr>
        <p:blipFill rotWithShape="1">
          <a:blip r:embed="rId2">
            <a:alphaModFix/>
          </a:blip>
          <a:srcRect b="38397" l="29654" r="29479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38" name="Google Shape;38;p8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2">
            <a:alphaModFix/>
          </a:blip>
          <a:srcRect b="38397" l="29654" r="29479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8" name="Google Shape;48;p9"/>
          <p:cNvPicPr preferRelativeResize="0"/>
          <p:nvPr/>
        </p:nvPicPr>
        <p:blipFill rotWithShape="1">
          <a:blip r:embed="rId2">
            <a:alphaModFix/>
          </a:blip>
          <a:srcRect b="38397" l="29654" r="29479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52" name="Google Shape;52;p10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3" name="Google Shape;53;p10"/>
          <p:cNvPicPr preferRelativeResize="0"/>
          <p:nvPr/>
        </p:nvPicPr>
        <p:blipFill rotWithShape="1">
          <a:blip r:embed="rId2">
            <a:alphaModFix/>
          </a:blip>
          <a:srcRect b="38397" l="29654" r="29479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56" name="Google Shape;56;p11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7" name="Google Shape;57;p11"/>
          <p:cNvPicPr preferRelativeResize="0"/>
          <p:nvPr/>
        </p:nvPicPr>
        <p:blipFill rotWithShape="1">
          <a:blip r:embed="rId2">
            <a:alphaModFix/>
          </a:blip>
          <a:srcRect b="38397" l="29654" r="29479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 Light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63" name="Google Shape;63;p12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4" name="Google Shape;64;p12"/>
          <p:cNvPicPr preferRelativeResize="0"/>
          <p:nvPr/>
        </p:nvPicPr>
        <p:blipFill rotWithShape="1">
          <a:blip r:embed="rId2">
            <a:alphaModFix/>
          </a:blip>
          <a:srcRect b="38397" l="29654" r="29479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elvetica Neue Light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lvetica Neue Light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70" name="Google Shape;70;p13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1" name="Google Shape;71;p13"/>
          <p:cNvPicPr preferRelativeResize="0"/>
          <p:nvPr/>
        </p:nvPicPr>
        <p:blipFill rotWithShape="1">
          <a:blip r:embed="rId2">
            <a:alphaModFix/>
          </a:blip>
          <a:srcRect b="38397" l="29654" r="29479" t="38312"/>
          <a:stretch/>
        </p:blipFill>
        <p:spPr>
          <a:xfrm>
            <a:off x="358814" y="6038948"/>
            <a:ext cx="1365812" cy="59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b="1" i="0" sz="4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 Light"/>
              <a:buChar char="•"/>
              <a:defRPr b="0" i="0" sz="2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•"/>
              <a:defRPr b="0" i="0" sz="2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 Light"/>
              <a:buChar char="•"/>
              <a:defRPr b="0" i="0" sz="20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 Light"/>
              <a:buChar char="•"/>
              <a:defRPr b="0" i="0" sz="18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2" name="Google Shape;12;p4"/>
          <p:cNvGrpSpPr/>
          <p:nvPr/>
        </p:nvGrpSpPr>
        <p:grpSpPr>
          <a:xfrm>
            <a:off x="0" y="6756400"/>
            <a:ext cx="12192000" cy="105496"/>
            <a:chOff x="0" y="6756400"/>
            <a:chExt cx="12192000" cy="105496"/>
          </a:xfrm>
        </p:grpSpPr>
        <p:pic>
          <p:nvPicPr>
            <p:cNvPr id="13" name="Google Shape;13;p4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1524000" y="6756400"/>
              <a:ext cx="9144000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4"/>
            <p:cNvPicPr preferRelativeResize="0"/>
            <p:nvPr/>
          </p:nvPicPr>
          <p:blipFill rotWithShape="1">
            <a:blip r:embed="rId1">
              <a:alphaModFix/>
            </a:blip>
            <a:srcRect b="15585" l="0" r="71580" t="0"/>
            <a:stretch/>
          </p:blipFill>
          <p:spPr>
            <a:xfrm>
              <a:off x="0" y="6756400"/>
              <a:ext cx="2598717" cy="101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5;p4"/>
            <p:cNvPicPr preferRelativeResize="0"/>
            <p:nvPr/>
          </p:nvPicPr>
          <p:blipFill rotWithShape="1">
            <a:blip r:embed="rId1">
              <a:alphaModFix/>
            </a:blip>
            <a:srcRect b="15585" l="0" r="71580" t="0"/>
            <a:stretch/>
          </p:blipFill>
          <p:spPr>
            <a:xfrm>
              <a:off x="9593283" y="6756400"/>
              <a:ext cx="2598717" cy="10549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Google Shape;16;p4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17" name="Google Shape;17;p4"/>
          <p:cNvSpPr txBox="1"/>
          <p:nvPr>
            <p:ph idx="10" type="dt"/>
          </p:nvPr>
        </p:nvSpPr>
        <p:spPr>
          <a:xfrm>
            <a:off x="7924800" y="6284674"/>
            <a:ext cx="2877878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F7F7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hyperlink" Target="https://jwst-docs.stsci.edu/jwst-near-infrared-camera#gsc.tab=0" TargetMode="External"/><Relationship Id="rId10" Type="http://schemas.openxmlformats.org/officeDocument/2006/relationships/hyperlink" Target="https://science.nasa.gov/wp-content/uploads/2024/08/draft-pasp-article.pdf" TargetMode="External"/><Relationship Id="rId13" Type="http://schemas.openxmlformats.org/officeDocument/2006/relationships/hyperlink" Target="https://opg.optica.org/oe/fulltext.cfm?uri=oe-32-16-27278" TargetMode="External"/><Relationship Id="rId12" Type="http://schemas.openxmlformats.org/officeDocument/2006/relationships/hyperlink" Target="https://jwst-docs.stsci.edu/jwst-near-infrared-camera#gsc.tab=0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telescope-optics.net/diffraction_image.html" TargetMode="External"/><Relationship Id="rId4" Type="http://schemas.openxmlformats.org/officeDocument/2006/relationships/hyperlink" Target="https://www.telescope-optics.net/diffraction_image.html" TargetMode="External"/><Relationship Id="rId9" Type="http://schemas.openxmlformats.org/officeDocument/2006/relationships/hyperlink" Target="https://science.nasa.gov/wp-content/uploads/2024/08/draft-pasp-article.pdf" TargetMode="External"/><Relationship Id="rId15" Type="http://schemas.openxmlformats.org/officeDocument/2006/relationships/hyperlink" Target="https://mast.stsci.edu/portal/Mashup/Clients/Mast/Portal.html?utm_source=chatgpt.com" TargetMode="External"/><Relationship Id="rId14" Type="http://schemas.openxmlformats.org/officeDocument/2006/relationships/hyperlink" Target="https://opg.optica.org/oe/fulltext.cfm?uri=oe-32-16-27278" TargetMode="External"/><Relationship Id="rId17" Type="http://schemas.openxmlformats.org/officeDocument/2006/relationships/hyperlink" Target="https://www.stsci.edu/hst/instrumentation/wfc3/data-analysis/psf?utm_source=chatgpt.com" TargetMode="External"/><Relationship Id="rId16" Type="http://schemas.openxmlformats.org/officeDocument/2006/relationships/hyperlink" Target="https://mast.stsci.edu/portal/Mashup/Clients/Mast/Portal.html?utm_source=chatgpt.com" TargetMode="External"/><Relationship Id="rId5" Type="http://schemas.openxmlformats.org/officeDocument/2006/relationships/hyperlink" Target="https://www.stsci.edu/files/live/sites/www/files/home/hst/instrumentation/wfc3/documentation/instrument-science-reports-isrs/_documents/2022/WFC3-ISR-2022-05.pdf" TargetMode="External"/><Relationship Id="rId6" Type="http://schemas.openxmlformats.org/officeDocument/2006/relationships/hyperlink" Target="https://www.stsci.edu/files/live/sites/www/files/home/hst/instrumentation/wfc3/documentation/instrument-science-reports-isrs/_documents/2022/WFC3-ISR-2022-05.pdf" TargetMode="External"/><Relationship Id="rId18" Type="http://schemas.openxmlformats.org/officeDocument/2006/relationships/hyperlink" Target="https://www.stsci.edu/hst/instrumentation/wfc3/data-analysis/psf?utm_source=chatgpt.com" TargetMode="External"/><Relationship Id="rId7" Type="http://schemas.openxmlformats.org/officeDocument/2006/relationships/hyperlink" Target="https://www.stsci.edu/hst/instrumentation/wfc3/data-analysis/psf" TargetMode="External"/><Relationship Id="rId8" Type="http://schemas.openxmlformats.org/officeDocument/2006/relationships/hyperlink" Target="https://www.stsci.edu/hst/instrumentation/wfc3/data-analysis/psf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pmc.ncbi.nlm.nih.gov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title"/>
          </p:nvPr>
        </p:nvSpPr>
        <p:spPr>
          <a:xfrm>
            <a:off x="192625" y="3245525"/>
            <a:ext cx="11933400" cy="835500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>
                <a:latin typeface="Times New Roman"/>
                <a:ea typeface="Times New Roman"/>
                <a:cs typeface="Times New Roman"/>
                <a:sym typeface="Times New Roman"/>
              </a:rPr>
              <a:t>Deblurring and Enhancing Astrophotographs Using PSF Based Digital Image Processing</a:t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US" sz="2000">
                <a:latin typeface="Times New Roman"/>
                <a:ea typeface="Times New Roman"/>
                <a:cs typeface="Times New Roman"/>
                <a:sym typeface="Times New Roman"/>
              </a:rPr>
              <a:t>Group 19</a:t>
            </a:r>
            <a:endParaRPr b="0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8656969b9f_6_24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181" name="Google Shape;181;g38656969b9f_6_24"/>
          <p:cNvSpPr txBox="1"/>
          <p:nvPr>
            <p:ph type="title"/>
          </p:nvPr>
        </p:nvSpPr>
        <p:spPr>
          <a:xfrm>
            <a:off x="582428" y="-4025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Results: Color Image</a:t>
            </a:r>
            <a:endParaRPr/>
          </a:p>
        </p:txBody>
      </p:sp>
      <p:pic>
        <p:nvPicPr>
          <p:cNvPr id="182" name="Google Shape;182;g38656969b9f_6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4450" y="687975"/>
            <a:ext cx="5124224" cy="512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38656969b9f_6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731600" y="1045813"/>
            <a:ext cx="4731126" cy="476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8bf0b847a6_0_28"/>
          <p:cNvSpPr txBox="1"/>
          <p:nvPr>
            <p:ph type="title"/>
          </p:nvPr>
        </p:nvSpPr>
        <p:spPr>
          <a:xfrm>
            <a:off x="594303" y="2667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89" name="Google Shape;189;g38bf0b847a6_0_28"/>
          <p:cNvSpPr txBox="1"/>
          <p:nvPr>
            <p:ph idx="1" type="body"/>
          </p:nvPr>
        </p:nvSpPr>
        <p:spPr>
          <a:xfrm>
            <a:off x="582427" y="176895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Implemented instrument based PSF trained on multiple level 1 FITS 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Provides better output quality as compared to Ideal Gaussian PSF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Deconvolution recovers sharpness while preserving flux (median flux ratio = 0.982) 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Better image </a:t>
            </a:r>
            <a:r>
              <a:rPr lang="en-US"/>
              <a:t>fidelity</a:t>
            </a:r>
            <a:r>
              <a:rPr lang="en-US"/>
              <a:t> due to flux conservation and no loss of data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90" name="Google Shape;190;g38bf0b847a6_0_28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8bf0b847a6_0_42"/>
          <p:cNvSpPr txBox="1"/>
          <p:nvPr>
            <p:ph type="title"/>
          </p:nvPr>
        </p:nvSpPr>
        <p:spPr>
          <a:xfrm>
            <a:off x="587378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196" name="Google Shape;196;g38bf0b847a6_0_42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7" name="Google Shape;197;g38bf0b847a6_0_42"/>
          <p:cNvSpPr txBox="1"/>
          <p:nvPr>
            <p:ph idx="1" type="body"/>
          </p:nvPr>
        </p:nvSpPr>
        <p:spPr>
          <a:xfrm>
            <a:off x="815550" y="18307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Arial"/>
                <a:ea typeface="Arial"/>
                <a:cs typeface="Arial"/>
                <a:sym typeface="Arial"/>
              </a:rPr>
              <a:t>POINT SPREAD FUNCTION (PSF). (n.d.). </a:t>
            </a:r>
            <a:r>
              <a:rPr i="1" lang="en-US" sz="1200">
                <a:latin typeface="Arial"/>
                <a:ea typeface="Arial"/>
                <a:cs typeface="Arial"/>
                <a:sym typeface="Arial"/>
              </a:rPr>
              <a:t>Amateur Telescope Optics</a:t>
            </a:r>
            <a:r>
              <a:rPr lang="en-US" sz="1200">
                <a:latin typeface="Arial"/>
                <a:ea typeface="Arial"/>
                <a:cs typeface="Arial"/>
                <a:sym typeface="Arial"/>
              </a:rPr>
              <a:t>. Retrieved from</a:t>
            </a:r>
            <a:r>
              <a:rPr lang="en-US" sz="12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 </a:t>
            </a: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https://www.telescope-optics.net/diffraction_image.html</a:t>
            </a:r>
            <a:endParaRPr sz="12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Arial"/>
                <a:ea typeface="Arial"/>
                <a:cs typeface="Arial"/>
                <a:sym typeface="Arial"/>
              </a:rPr>
              <a:t>WFC3-ISR-2022-05: Instrument Science Report. (2022). </a:t>
            </a:r>
            <a:r>
              <a:rPr i="1" lang="en-US" sz="1200">
                <a:latin typeface="Arial"/>
                <a:ea typeface="Arial"/>
                <a:cs typeface="Arial"/>
                <a:sym typeface="Arial"/>
              </a:rPr>
              <a:t>Space Telescope Science Institute</a:t>
            </a:r>
            <a:r>
              <a:rPr lang="en-US" sz="1200">
                <a:latin typeface="Arial"/>
                <a:ea typeface="Arial"/>
                <a:cs typeface="Arial"/>
                <a:sym typeface="Arial"/>
              </a:rPr>
              <a:t>. Retrieved from</a:t>
            </a:r>
            <a:r>
              <a:rPr lang="en-US" sz="12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/>
              </a:rPr>
              <a:t> </a:t>
            </a: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https://www.stsci.edu/files/live/sites/www/files/home/hst/instrumentation/wfc3/documentation/instrument-science-reports-isrs/_documents/2022/WFC3-ISR-2022-05.pdf</a:t>
            </a:r>
            <a:endParaRPr sz="12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Arial"/>
                <a:ea typeface="Arial"/>
                <a:cs typeface="Arial"/>
                <a:sym typeface="Arial"/>
              </a:rPr>
              <a:t>STScI. (n.d.). Point spread function (PSF). </a:t>
            </a:r>
            <a:r>
              <a:rPr i="1" lang="en-US" sz="1200">
                <a:latin typeface="Arial"/>
                <a:ea typeface="Arial"/>
                <a:cs typeface="Arial"/>
                <a:sym typeface="Arial"/>
              </a:rPr>
              <a:t>Space Telescope Science Institute</a:t>
            </a:r>
            <a:r>
              <a:rPr lang="en-US" sz="1200">
                <a:latin typeface="Arial"/>
                <a:ea typeface="Arial"/>
                <a:cs typeface="Arial"/>
                <a:sym typeface="Arial"/>
              </a:rPr>
              <a:t>. Retrieved from</a:t>
            </a:r>
            <a:r>
              <a:rPr lang="en-US" sz="12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7"/>
              </a:rPr>
              <a:t> </a:t>
            </a: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https://www.stsci.edu/hst/instrumentation/wfc3/data-analysis/psf</a:t>
            </a:r>
            <a:endParaRPr sz="12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Richardson-Lucy deconvolution as a general tool for combining images with different signal-to-noise ratios: a fluorescence microscopy application. (2014). *ChemPhysChem, 15*(5), 761–767. [https://doi.org/10.1002/cphc.201300831](https://doi.org/10.1002/cphc.201300831) ([pmc.ncbi.nlm.nih.gov][1])</a:t>
            </a:r>
            <a:endParaRPr sz="12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Arial"/>
                <a:ea typeface="Arial"/>
                <a:cs typeface="Arial"/>
                <a:sym typeface="Arial"/>
              </a:rPr>
              <a:t>NASA / Science. (2024).</a:t>
            </a:r>
            <a:r>
              <a:rPr i="1" lang="en-US" sz="1200">
                <a:latin typeface="Arial"/>
                <a:ea typeface="Arial"/>
                <a:cs typeface="Arial"/>
                <a:sym typeface="Arial"/>
              </a:rPr>
              <a:t> PASP article</a:t>
            </a:r>
            <a:r>
              <a:rPr lang="en-US" sz="1200">
                <a:latin typeface="Arial"/>
                <a:ea typeface="Arial"/>
                <a:cs typeface="Arial"/>
                <a:sym typeface="Arial"/>
              </a:rPr>
              <a:t>. Retrieved from</a:t>
            </a:r>
            <a:r>
              <a:rPr lang="en-US" sz="12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9"/>
              </a:rPr>
              <a:t> </a:t>
            </a: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https://science.nasa.gov/wp-content/uploads/2024/08/draft-pasp-article.pdf</a:t>
            </a:r>
            <a:endParaRPr sz="12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latin typeface="Arial"/>
                <a:ea typeface="Arial"/>
                <a:cs typeface="Arial"/>
                <a:sym typeface="Arial"/>
              </a:rPr>
              <a:t>STScI / JWST documentation. (n.d.). </a:t>
            </a:r>
            <a:r>
              <a:rPr i="1" lang="en-US" sz="1200">
                <a:latin typeface="Arial"/>
                <a:ea typeface="Arial"/>
                <a:cs typeface="Arial"/>
                <a:sym typeface="Arial"/>
              </a:rPr>
              <a:t>James Webb Space Telescope — Near Infrared Camera (NIRCam)</a:t>
            </a:r>
            <a:r>
              <a:rPr lang="en-US" sz="1200">
                <a:latin typeface="Arial"/>
                <a:ea typeface="Arial"/>
                <a:cs typeface="Arial"/>
                <a:sym typeface="Arial"/>
              </a:rPr>
              <a:t>. Retrieved from</a:t>
            </a:r>
            <a:r>
              <a:rPr lang="en-US" sz="12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1"/>
              </a:rPr>
              <a:t> </a:t>
            </a: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2"/>
              </a:rPr>
              <a:t>https://jwst-docs.stsci.edu/jwst-near-infrared-camera#gsc.tab=0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-US" sz="1200">
                <a:latin typeface="Arial"/>
                <a:ea typeface="Arial"/>
                <a:cs typeface="Arial"/>
                <a:sym typeface="Arial"/>
              </a:rPr>
              <a:t>Optics Express, 32</a:t>
            </a:r>
            <a:r>
              <a:rPr lang="en-US" sz="1200">
                <a:latin typeface="Arial"/>
                <a:ea typeface="Arial"/>
                <a:cs typeface="Arial"/>
                <a:sym typeface="Arial"/>
              </a:rPr>
              <a:t>(16), Retrieved from</a:t>
            </a:r>
            <a:r>
              <a:rPr lang="en-US" sz="12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3"/>
              </a:rPr>
              <a:t> </a:t>
            </a:r>
            <a:r>
              <a:rPr lang="en-US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4"/>
              </a:rPr>
              <a:t>https://opg.optica.org/oe/fulltext.cfm?uri=oe-32-16-27278</a:t>
            </a:r>
            <a:endParaRPr sz="12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“STScI | Mikulski Archive for Space Telescopes (MAST) Portal.” Accessed at</a:t>
            </a:r>
            <a:r>
              <a:rPr lang="en-US" sz="11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5"/>
              </a:rPr>
              <a:t>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6"/>
              </a:rPr>
              <a:t>https://mast.stsci.edu/portal/Mashup/Clients/Mast/Portal.html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“PSF | STScI.” Accessed at</a:t>
            </a:r>
            <a:r>
              <a:rPr lang="en-US" sz="11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7"/>
              </a:rPr>
              <a:t>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8"/>
              </a:rPr>
              <a:t>https://www.stsci.edu/hst/instrumentation/wfc3/data-analysis/psf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None/>
            </a:pPr>
            <a:r>
              <a:t/>
            </a:r>
            <a:endParaRPr i="1" sz="1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"/>
          <p:cNvSpPr txBox="1"/>
          <p:nvPr>
            <p:ph type="title"/>
          </p:nvPr>
        </p:nvSpPr>
        <p:spPr>
          <a:xfrm>
            <a:off x="3804825" y="42528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Helvetica Neue"/>
              <a:buNone/>
            </a:pPr>
            <a:r>
              <a:rPr lang="en-US"/>
              <a:t>Thank you</a:t>
            </a:r>
            <a:endParaRPr/>
          </a:p>
        </p:txBody>
      </p:sp>
      <p:sp>
        <p:nvSpPr>
          <p:cNvPr id="203" name="Google Shape;203;p2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8c06eb4d64_0_0"/>
          <p:cNvSpPr txBox="1"/>
          <p:nvPr>
            <p:ph type="title"/>
          </p:nvPr>
        </p:nvSpPr>
        <p:spPr>
          <a:xfrm>
            <a:off x="320850" y="2593500"/>
            <a:ext cx="11933400" cy="835500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US" sz="2000">
                <a:latin typeface="Times New Roman"/>
                <a:ea typeface="Times New Roman"/>
                <a:cs typeface="Times New Roman"/>
                <a:sym typeface="Times New Roman"/>
              </a:rPr>
              <a:t>Group 19</a:t>
            </a:r>
            <a:endParaRPr b="0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94" name="Google Shape;94;g38c06eb4d64_0_0"/>
          <p:cNvGraphicFramePr/>
          <p:nvPr/>
        </p:nvGraphicFramePr>
        <p:xfrm>
          <a:off x="1335600" y="3855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{45080610-01EB-40C9-B798-F630B67BEE33}</a:tableStyleId>
              </a:tblPr>
              <a:tblGrid>
                <a:gridCol w="4951950"/>
                <a:gridCol w="4951950"/>
              </a:tblGrid>
              <a:tr h="335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lt1"/>
                          </a:solidFill>
                        </a:rPr>
                        <a:t>Name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400" u="none" cap="none" strike="noStrike">
                          <a:solidFill>
                            <a:schemeClr val="lt1"/>
                          </a:solidFill>
                        </a:rPr>
                        <a:t>Roll no.</a:t>
                      </a:r>
                      <a:endParaRPr b="1"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35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lt1"/>
                          </a:solidFill>
                        </a:rPr>
                        <a:t>Tarjani Patel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lt1"/>
                          </a:solidFill>
                        </a:rPr>
                        <a:t>AU2340045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35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lt1"/>
                          </a:solidFill>
                        </a:rPr>
                        <a:t>Purvish Parekh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lt1"/>
                          </a:solidFill>
                        </a:rPr>
                        <a:t>AU2340128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35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lt1"/>
                          </a:solidFill>
                        </a:rPr>
                        <a:t>Vrushti Patel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lt1"/>
                          </a:solidFill>
                        </a:rPr>
                        <a:t>AU2340131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35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lt1"/>
                          </a:solidFill>
                        </a:rPr>
                        <a:t>Ansh Rathva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lt1"/>
                          </a:solidFill>
                        </a:rPr>
                        <a:t>AU2340208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64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lt1"/>
                          </a:solidFill>
                        </a:rPr>
                        <a:t>Hetanshu Parmar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cap="none" strike="noStrike">
                          <a:solidFill>
                            <a:schemeClr val="lt1"/>
                          </a:solidFill>
                        </a:rPr>
                        <a:t>AU2340254</a:t>
                      </a:r>
                      <a:endParaRPr sz="1400" u="none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/>
          <p:nvPr>
            <p:ph type="title"/>
          </p:nvPr>
        </p:nvSpPr>
        <p:spPr>
          <a:xfrm>
            <a:off x="594303" y="26670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00" name="Google Shape;100;p3"/>
          <p:cNvSpPr txBox="1"/>
          <p:nvPr>
            <p:ph idx="1" type="body"/>
          </p:nvPr>
        </p:nvSpPr>
        <p:spPr>
          <a:xfrm>
            <a:off x="582427" y="176895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When the light passes through an optical telescope, its intensity distribution spreads out because of the diffraction effects, giving us a blurred pattern described by the Point Spread function (PSF).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PSF removal required to undo distortion (deconvolution)</a:t>
            </a:r>
            <a:endParaRPr/>
          </a:p>
          <a:p>
            <a:pPr indent="0" lvl="0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Dataset used: Hubble Legacy Archive Level 3 ( .FITS)</a:t>
            </a:r>
            <a:endParaRPr/>
          </a:p>
        </p:txBody>
      </p:sp>
      <p:sp>
        <p:nvSpPr>
          <p:cNvPr id="101" name="Google Shape;101;p3"/>
          <p:cNvSpPr txBox="1"/>
          <p:nvPr>
            <p:ph idx="12" type="sldNum"/>
          </p:nvPr>
        </p:nvSpPr>
        <p:spPr>
          <a:xfrm>
            <a:off x="10802678" y="6284675"/>
            <a:ext cx="551121" cy="377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2" name="Google Shape;102;p3"/>
          <p:cNvPicPr preferRelativeResize="0"/>
          <p:nvPr/>
        </p:nvPicPr>
        <p:blipFill rotWithShape="1">
          <a:blip r:embed="rId3">
            <a:alphaModFix/>
          </a:blip>
          <a:srcRect b="-9820" l="-39568" r="-27739" t="-57487"/>
          <a:stretch/>
        </p:blipFill>
        <p:spPr>
          <a:xfrm>
            <a:off x="7507725" y="1530439"/>
            <a:ext cx="5028575" cy="458986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3"/>
          <p:cNvSpPr txBox="1"/>
          <p:nvPr/>
        </p:nvSpPr>
        <p:spPr>
          <a:xfrm>
            <a:off x="8712325" y="5987150"/>
            <a:ext cx="2567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Source: https://en.wikipedia.org/wiki/Point_spread_function</a:t>
            </a:r>
            <a:endParaRPr sz="1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8bf0b847a6_0_14"/>
          <p:cNvSpPr txBox="1"/>
          <p:nvPr>
            <p:ph type="title"/>
          </p:nvPr>
        </p:nvSpPr>
        <p:spPr>
          <a:xfrm>
            <a:off x="594303" y="22817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Conclusion of Work Done before Mid-sem</a:t>
            </a:r>
            <a:endParaRPr/>
          </a:p>
        </p:txBody>
      </p:sp>
      <p:sp>
        <p:nvSpPr>
          <p:cNvPr id="109" name="Google Shape;109;g38bf0b847a6_0_14"/>
          <p:cNvSpPr txBox="1"/>
          <p:nvPr>
            <p:ph idx="1" type="body"/>
          </p:nvPr>
        </p:nvSpPr>
        <p:spPr>
          <a:xfrm>
            <a:off x="582427" y="1781793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Used Wiener Filter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Applied Richardson-Lucy </a:t>
            </a:r>
            <a:r>
              <a:rPr lang="en-US"/>
              <a:t>deconvolution</a:t>
            </a:r>
            <a:r>
              <a:rPr lang="en-US"/>
              <a:t> with ideal Gaussian PSF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Used pre-processed data</a:t>
            </a:r>
            <a:endParaRPr/>
          </a:p>
        </p:txBody>
      </p:sp>
      <p:sp>
        <p:nvSpPr>
          <p:cNvPr id="110" name="Google Shape;110;g38bf0b847a6_0_14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1" name="Google Shape;111;g38bf0b847a6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57100" y="3295925"/>
            <a:ext cx="6889551" cy="297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8bf0b847a6_0_7"/>
          <p:cNvSpPr txBox="1"/>
          <p:nvPr>
            <p:ph type="title"/>
          </p:nvPr>
        </p:nvSpPr>
        <p:spPr>
          <a:xfrm>
            <a:off x="653278" y="-4025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Updated Methodology</a:t>
            </a:r>
            <a:endParaRPr/>
          </a:p>
        </p:txBody>
      </p:sp>
      <p:sp>
        <p:nvSpPr>
          <p:cNvPr id="117" name="Google Shape;117;g38bf0b847a6_0_7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g38bf0b847a6_0_7"/>
          <p:cNvSpPr txBox="1"/>
          <p:nvPr/>
        </p:nvSpPr>
        <p:spPr>
          <a:xfrm>
            <a:off x="1736325" y="6149525"/>
            <a:ext cx="9259500" cy="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8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Richardson-Lucy deconvolution as a general tool for combining images with different signal-to-noise ratios: a fluorescence microscopy application. (2014). *ChemPhysChem, 15*(5), 761–767. [https://doi.org/10.1002/cphc.201300831](https://doi.org/10.1002/cphc.201300831) ([</a:t>
            </a:r>
            <a:r>
              <a:rPr b="0" i="0" lang="en-US" sz="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pmc.ncbi.nlm.nih.gov</a:t>
            </a:r>
            <a:r>
              <a:rPr b="0" i="0" lang="en-US" sz="8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][1])</a:t>
            </a:r>
            <a:endParaRPr b="0" i="0" sz="8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8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https://www.isid.ac.in/~deepayan/SC2010/project-sub/RLA/report.pdf</a:t>
            </a:r>
            <a:endParaRPr b="0" i="0" sz="8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38bf0b847a6_0_7"/>
          <p:cNvSpPr txBox="1"/>
          <p:nvPr/>
        </p:nvSpPr>
        <p:spPr>
          <a:xfrm>
            <a:off x="1299675" y="1199500"/>
            <a:ext cx="4055400" cy="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PSF </a:t>
            </a:r>
            <a:r>
              <a:rPr lang="en-US" sz="24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Estimation</a:t>
            </a:r>
            <a:endParaRPr sz="24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20" name="Google Shape;120;g38bf0b847a6_0_7"/>
          <p:cNvSpPr txBox="1"/>
          <p:nvPr/>
        </p:nvSpPr>
        <p:spPr>
          <a:xfrm>
            <a:off x="6409375" y="1300525"/>
            <a:ext cx="4055400" cy="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RGB Reconstruction</a:t>
            </a:r>
            <a:endParaRPr sz="24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21" name="Google Shape;121;g38bf0b847a6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7888" y="1698700"/>
            <a:ext cx="4138978" cy="429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38bf0b847a6_0_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9366" y="1749212"/>
            <a:ext cx="4349887" cy="419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8656969b9f_0_2"/>
          <p:cNvSpPr txBox="1"/>
          <p:nvPr>
            <p:ph type="title"/>
          </p:nvPr>
        </p:nvSpPr>
        <p:spPr>
          <a:xfrm>
            <a:off x="587378" y="-417075"/>
            <a:ext cx="10515600" cy="1325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Estimating Instrument Based PSF</a:t>
            </a:r>
            <a:endParaRPr/>
          </a:p>
        </p:txBody>
      </p:sp>
      <p:sp>
        <p:nvSpPr>
          <p:cNvPr id="129" name="Google Shape;129;g38656969b9f_0_2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pic>
        <p:nvPicPr>
          <p:cNvPr id="130" name="Google Shape;130;g38656969b9f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3675" y="3967600"/>
            <a:ext cx="2567676" cy="204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38656969b9f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8462" y="3967600"/>
            <a:ext cx="2567676" cy="2046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38656969b9f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93250" y="1372436"/>
            <a:ext cx="4927875" cy="411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38656969b9f_0_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69900" y="988800"/>
            <a:ext cx="5415501" cy="26546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38656969b9f_0_2"/>
          <p:cNvSpPr txBox="1"/>
          <p:nvPr/>
        </p:nvSpPr>
        <p:spPr>
          <a:xfrm>
            <a:off x="1169900" y="3643400"/>
            <a:ext cx="52740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78525" lIns="78525" spcFirstLastPara="1" rIns="78525" wrap="square" tIns="78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30"/>
              <a:buFont typeface="Arial"/>
              <a:buNone/>
            </a:pPr>
            <a:r>
              <a:rPr lang="en-US" sz="103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Source: https://mast.stsci.edu/portal/Mashup/Clients/Mast/Portal.html</a:t>
            </a:r>
            <a:endParaRPr b="0" i="0" sz="103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5" name="Google Shape;135;g38656969b9f_0_2"/>
          <p:cNvSpPr txBox="1"/>
          <p:nvPr/>
        </p:nvSpPr>
        <p:spPr>
          <a:xfrm>
            <a:off x="6993250" y="5613500"/>
            <a:ext cx="3000000" cy="3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3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Source: SAOimageDS9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8bf0b847a6_0_21"/>
          <p:cNvSpPr txBox="1"/>
          <p:nvPr>
            <p:ph type="title"/>
          </p:nvPr>
        </p:nvSpPr>
        <p:spPr>
          <a:xfrm>
            <a:off x="582428" y="-4025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Estimation and Modeling of PSF</a:t>
            </a:r>
            <a:endParaRPr/>
          </a:p>
        </p:txBody>
      </p:sp>
      <p:sp>
        <p:nvSpPr>
          <p:cNvPr id="141" name="Google Shape;141;g38bf0b847a6_0_21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-US"/>
              <a:t>|</a:t>
            </a:r>
            <a:r>
              <a:rPr lang="en-US"/>
              <a:t>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g38bf0b847a6_0_21"/>
          <p:cNvSpPr txBox="1"/>
          <p:nvPr/>
        </p:nvSpPr>
        <p:spPr>
          <a:xfrm>
            <a:off x="747450" y="1122450"/>
            <a:ext cx="10515600" cy="47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●"/>
            </a:pPr>
            <a:r>
              <a:rPr lang="en-US" sz="24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Detect and extract the star</a:t>
            </a:r>
            <a:endParaRPr sz="24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●"/>
            </a:pPr>
            <a:r>
              <a:rPr lang="en-US" sz="24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Removing background from fixed sized stamp</a:t>
            </a:r>
            <a:endParaRPr sz="24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●"/>
            </a:pPr>
            <a:r>
              <a:rPr lang="en-US" sz="24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Stacking many normalized, centered stamps</a:t>
            </a:r>
            <a:endParaRPr sz="24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●"/>
            </a:pPr>
            <a:r>
              <a:rPr lang="en-US" sz="24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Fit into 2D Gaussian PSF + Estimating a average PSF based on analysed PSFs.</a:t>
            </a:r>
            <a:endParaRPr sz="24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 Light"/>
              <a:buChar char="●"/>
            </a:pPr>
            <a:r>
              <a:rPr lang="en-US" sz="24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Align PSF to a bright star stamp</a:t>
            </a:r>
            <a:endParaRPr sz="24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8bf0b847a6_2_10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149" name="Google Shape;149;g38bf0b847a6_2_10"/>
          <p:cNvSpPr txBox="1"/>
          <p:nvPr>
            <p:ph type="title"/>
          </p:nvPr>
        </p:nvSpPr>
        <p:spPr>
          <a:xfrm>
            <a:off x="582428" y="-4025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Results</a:t>
            </a:r>
            <a:endParaRPr/>
          </a:p>
        </p:txBody>
      </p:sp>
      <p:pic>
        <p:nvPicPr>
          <p:cNvPr id="150" name="Google Shape;150;g38bf0b847a6_2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000" y="1325700"/>
            <a:ext cx="4836426" cy="4420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38bf0b847a6_2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0975" y="1325700"/>
            <a:ext cx="4672832" cy="4420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g38bf0b847a6_2_10"/>
          <p:cNvSpPr/>
          <p:nvPr/>
        </p:nvSpPr>
        <p:spPr>
          <a:xfrm>
            <a:off x="3488250" y="1526475"/>
            <a:ext cx="774300" cy="882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3" name="Google Shape;153;g38bf0b847a6_2_10"/>
          <p:cNvSpPr/>
          <p:nvPr/>
        </p:nvSpPr>
        <p:spPr>
          <a:xfrm>
            <a:off x="9353450" y="1468275"/>
            <a:ext cx="774300" cy="882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4" name="Google Shape;154;g38bf0b847a6_2_10"/>
          <p:cNvSpPr/>
          <p:nvPr/>
        </p:nvSpPr>
        <p:spPr>
          <a:xfrm>
            <a:off x="2700500" y="2988000"/>
            <a:ext cx="985200" cy="882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5" name="Google Shape;155;g38bf0b847a6_2_10"/>
          <p:cNvSpPr/>
          <p:nvPr/>
        </p:nvSpPr>
        <p:spPr>
          <a:xfrm>
            <a:off x="4262550" y="3252713"/>
            <a:ext cx="1188300" cy="882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6" name="Google Shape;156;g38bf0b847a6_2_10"/>
          <p:cNvSpPr/>
          <p:nvPr/>
        </p:nvSpPr>
        <p:spPr>
          <a:xfrm>
            <a:off x="10127750" y="3252725"/>
            <a:ext cx="1188300" cy="882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7" name="Google Shape;157;g38bf0b847a6_2_10"/>
          <p:cNvSpPr/>
          <p:nvPr/>
        </p:nvSpPr>
        <p:spPr>
          <a:xfrm>
            <a:off x="8545813" y="2811325"/>
            <a:ext cx="985200" cy="882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8" name="Google Shape;158;g38bf0b847a6_2_10"/>
          <p:cNvSpPr/>
          <p:nvPr/>
        </p:nvSpPr>
        <p:spPr>
          <a:xfrm>
            <a:off x="1325975" y="4193450"/>
            <a:ext cx="985200" cy="882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9" name="Google Shape;159;g38bf0b847a6_2_10"/>
          <p:cNvSpPr/>
          <p:nvPr/>
        </p:nvSpPr>
        <p:spPr>
          <a:xfrm>
            <a:off x="7151700" y="4253700"/>
            <a:ext cx="985200" cy="8820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8bf0b847a6_2_17"/>
          <p:cNvSpPr txBox="1"/>
          <p:nvPr>
            <p:ph idx="12" type="sldNum"/>
          </p:nvPr>
        </p:nvSpPr>
        <p:spPr>
          <a:xfrm>
            <a:off x="10802678" y="6284675"/>
            <a:ext cx="551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/>
              <a:t>|</a:t>
            </a:r>
            <a:r>
              <a:rPr b="0" lang="en-US"/>
              <a:t>  </a:t>
            </a:r>
            <a:fld id="{00000000-1234-1234-1234-123412341234}" type="slidenum">
              <a:rPr b="0" lang="en-US"/>
              <a:t>‹#›</a:t>
            </a:fld>
            <a:endParaRPr b="0"/>
          </a:p>
        </p:txBody>
      </p:sp>
      <p:sp>
        <p:nvSpPr>
          <p:cNvPr id="166" name="Google Shape;166;g38bf0b847a6_2_17"/>
          <p:cNvSpPr txBox="1"/>
          <p:nvPr>
            <p:ph type="title"/>
          </p:nvPr>
        </p:nvSpPr>
        <p:spPr>
          <a:xfrm>
            <a:off x="582428" y="-4025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/>
              <a:t>Results</a:t>
            </a:r>
            <a:endParaRPr/>
          </a:p>
        </p:txBody>
      </p:sp>
      <p:pic>
        <p:nvPicPr>
          <p:cNvPr id="167" name="Google Shape;167;g38bf0b847a6_2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050" y="1338850"/>
            <a:ext cx="4906600" cy="4442125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8" name="Google Shape;168;g38bf0b847a6_2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4275" y="1338850"/>
            <a:ext cx="5379626" cy="44421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38bf0b847a6_2_17"/>
          <p:cNvSpPr/>
          <p:nvPr/>
        </p:nvSpPr>
        <p:spPr>
          <a:xfrm>
            <a:off x="2540500" y="1487425"/>
            <a:ext cx="1263600" cy="1158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70" name="Google Shape;170;g38bf0b847a6_2_17"/>
          <p:cNvSpPr/>
          <p:nvPr/>
        </p:nvSpPr>
        <p:spPr>
          <a:xfrm>
            <a:off x="8252288" y="1429225"/>
            <a:ext cx="1263600" cy="1158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71" name="Google Shape;171;g38bf0b847a6_2_17"/>
          <p:cNvSpPr/>
          <p:nvPr/>
        </p:nvSpPr>
        <p:spPr>
          <a:xfrm>
            <a:off x="1995250" y="3298375"/>
            <a:ext cx="1263600" cy="1158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72" name="Google Shape;172;g38bf0b847a6_2_17"/>
          <p:cNvSpPr/>
          <p:nvPr/>
        </p:nvSpPr>
        <p:spPr>
          <a:xfrm>
            <a:off x="7636675" y="3298375"/>
            <a:ext cx="1263600" cy="1158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73" name="Google Shape;173;g38bf0b847a6_2_17"/>
          <p:cNvSpPr/>
          <p:nvPr/>
        </p:nvSpPr>
        <p:spPr>
          <a:xfrm>
            <a:off x="3459500" y="2803675"/>
            <a:ext cx="963300" cy="8424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74" name="Google Shape;174;g38bf0b847a6_2_17"/>
          <p:cNvSpPr/>
          <p:nvPr/>
        </p:nvSpPr>
        <p:spPr>
          <a:xfrm>
            <a:off x="9127250" y="2757475"/>
            <a:ext cx="1047900" cy="9348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Ahmedabad University ">
      <a:dk1>
        <a:srgbClr val="000000"/>
      </a:dk1>
      <a:lt1>
        <a:srgbClr val="FFFFFF"/>
      </a:lt1>
      <a:dk2>
        <a:srgbClr val="7D1916"/>
      </a:dk2>
      <a:lt2>
        <a:srgbClr val="F2F1EE"/>
      </a:lt2>
      <a:accent1>
        <a:srgbClr val="894C00"/>
      </a:accent1>
      <a:accent2>
        <a:srgbClr val="7F4700"/>
      </a:accent2>
      <a:accent3>
        <a:srgbClr val="A5A5A5"/>
      </a:accent3>
      <a:accent4>
        <a:srgbClr val="BC933E"/>
      </a:accent4>
      <a:accent5>
        <a:srgbClr val="000000"/>
      </a:accent5>
      <a:accent6>
        <a:srgbClr val="FEFFFF"/>
      </a:accent6>
      <a:hlink>
        <a:srgbClr val="000000"/>
      </a:hlink>
      <a:folHlink>
        <a:srgbClr val="FE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